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75" r:id="rId2"/>
    <p:sldId id="277" r:id="rId3"/>
    <p:sldId id="258" r:id="rId4"/>
    <p:sldId id="259" r:id="rId5"/>
    <p:sldId id="274" r:id="rId6"/>
    <p:sldId id="260" r:id="rId7"/>
    <p:sldId id="262" r:id="rId8"/>
    <p:sldId id="266" r:id="rId9"/>
    <p:sldId id="267" r:id="rId10"/>
    <p:sldId id="268" r:id="rId11"/>
    <p:sldId id="278" r:id="rId12"/>
    <p:sldId id="272" r:id="rId13"/>
    <p:sldId id="279" r:id="rId14"/>
    <p:sldId id="273" r:id="rId15"/>
    <p:sldId id="269" r:id="rId16"/>
    <p:sldId id="280" r:id="rId17"/>
    <p:sldId id="281" r:id="rId18"/>
    <p:sldId id="282" r:id="rId19"/>
    <p:sldId id="283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4" d="100"/>
          <a:sy n="124" d="100"/>
        </p:scale>
        <p:origin x="122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E2845D-F2DD-4968-B25D-10B2E618C0A3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0197B7-6141-4FFF-96A6-0674AA1E7A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8581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9ABE-8109-4CCB-9A9D-5E168FA7A91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319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0197B7-6141-4FFF-96A6-0674AA1E7A2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4660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29779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17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1970279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4780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73446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270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339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480828575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02289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83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6207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B156E58-461C-4FC5-BAE9-300D705DF3EC}" type="datetimeFigureOut">
              <a:rPr lang="en-GB" smtClean="0"/>
              <a:t>17/10/2019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4C5D2D5-29AE-44E2-8C62-179DFDCEB23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683656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0" pos="594">
          <p15:clr>
            <a:srgbClr val="F26B43"/>
          </p15:clr>
        </p15:guide>
        <p15:guide id="3" pos="5400">
          <p15:clr>
            <a:srgbClr val="F26B43"/>
          </p15:clr>
        </p15:guide>
        <p15:guide id="4" orient="horz" pos="4008">
          <p15:clr>
            <a:srgbClr val="F26B43"/>
          </p15:clr>
        </p15:guide>
        <p15:guide id="5" orient="horz" pos="1440">
          <p15:clr>
            <a:srgbClr val="F26B43"/>
          </p15:clr>
        </p15:guide>
        <p15:guide id="6" orient="horz" pos="3720">
          <p15:clr>
            <a:srgbClr val="F26B43"/>
          </p15:clr>
        </p15:guide>
        <p15:guide id="7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82414" y="1865002"/>
            <a:ext cx="7772400" cy="1656184"/>
          </a:xfrm>
        </p:spPr>
        <p:txBody>
          <a:bodyPr>
            <a:normAutofit/>
          </a:bodyPr>
          <a:lstStyle/>
          <a:p>
            <a:r>
              <a:rPr lang="en-GB" sz="5400" dirty="0"/>
              <a:t>Accelerated Reader: A Guide for Parents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0"/>
            <a:ext cx="33147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4805" y="3521186"/>
            <a:ext cx="1807617" cy="1925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211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548680"/>
            <a:ext cx="7633742" cy="5330913"/>
          </a:xfrm>
        </p:spPr>
        <p:txBody>
          <a:bodyPr/>
          <a:lstStyle/>
          <a:p>
            <a:pPr marL="0" indent="0" algn="ctr">
              <a:buNone/>
            </a:pPr>
            <a:r>
              <a:rPr lang="en-GB" sz="2800" b="1" u="sng" dirty="0"/>
              <a:t>Accelerated Reader: A Guide for Parents</a:t>
            </a:r>
          </a:p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</a:rPr>
              <a:t>At GJA, all pupils use the </a:t>
            </a:r>
            <a:r>
              <a:rPr lang="en-GB" sz="2800" b="1" dirty="0" smtClean="0">
                <a:solidFill>
                  <a:srgbClr val="0070C0"/>
                </a:solidFill>
              </a:rPr>
              <a:t>Accelerated </a:t>
            </a:r>
            <a:r>
              <a:rPr lang="en-GB" sz="2800" b="1" dirty="0">
                <a:solidFill>
                  <a:srgbClr val="0070C0"/>
                </a:solidFill>
              </a:rPr>
              <a:t>Reader </a:t>
            </a:r>
            <a:r>
              <a:rPr lang="en-GB" sz="2800" dirty="0">
                <a:solidFill>
                  <a:schemeClr val="tx1"/>
                </a:solidFill>
              </a:rPr>
              <a:t>programme, which is designed to do the following things: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>
                <a:solidFill>
                  <a:srgbClr val="0070C0"/>
                </a:solidFill>
              </a:rPr>
              <a:t>Find books that are the right ability for your child</a:t>
            </a:r>
          </a:p>
          <a:p>
            <a:r>
              <a:rPr lang="en-GB" sz="2800" dirty="0">
                <a:solidFill>
                  <a:srgbClr val="0070C0"/>
                </a:solidFill>
              </a:rPr>
              <a:t>Encourage your child to read more</a:t>
            </a:r>
          </a:p>
          <a:p>
            <a:r>
              <a:rPr lang="en-GB" sz="2800" dirty="0">
                <a:solidFill>
                  <a:srgbClr val="0070C0"/>
                </a:solidFill>
              </a:rPr>
              <a:t>Improve your child’s reading ability.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5876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it works…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576" y="1170314"/>
            <a:ext cx="781692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At the start of the year every </a:t>
            </a:r>
            <a:r>
              <a:rPr lang="en-GB" sz="2400" dirty="0" smtClean="0"/>
              <a:t>pupil</a:t>
            </a:r>
            <a:r>
              <a:rPr lang="en-GB" sz="2400" dirty="0" smtClean="0"/>
              <a:t> </a:t>
            </a:r>
            <a:r>
              <a:rPr lang="en-GB" sz="2400" dirty="0"/>
              <a:t>took a </a:t>
            </a:r>
            <a:r>
              <a:rPr lang="en-GB" sz="2400" b="1" dirty="0"/>
              <a:t>Star </a:t>
            </a:r>
            <a:r>
              <a:rPr lang="en-GB" sz="2400" b="1" dirty="0" smtClean="0"/>
              <a:t>Reader Test</a:t>
            </a:r>
            <a:r>
              <a:rPr lang="en-GB" sz="2400" dirty="0"/>
              <a:t>, which is a computer-based test that measures a student’s reading ability through a series of 34 questions.</a:t>
            </a:r>
          </a:p>
          <a:p>
            <a:endParaRPr lang="en-GB" sz="2400" dirty="0"/>
          </a:p>
          <a:p>
            <a:r>
              <a:rPr lang="en-GB" sz="2400" dirty="0"/>
              <a:t>Every test for every </a:t>
            </a:r>
            <a:r>
              <a:rPr lang="en-GB" sz="2400" dirty="0" smtClean="0"/>
              <a:t>pupil</a:t>
            </a:r>
            <a:r>
              <a:rPr lang="en-GB" sz="2400" dirty="0" smtClean="0"/>
              <a:t> </a:t>
            </a:r>
            <a:r>
              <a:rPr lang="en-GB" sz="2400" dirty="0"/>
              <a:t>is different, and the computer selects different questions for each </a:t>
            </a:r>
            <a:r>
              <a:rPr lang="en-GB" sz="2400" dirty="0" smtClean="0"/>
              <a:t>child</a:t>
            </a:r>
            <a:r>
              <a:rPr lang="en-GB" sz="2400" dirty="0" smtClean="0"/>
              <a:t> </a:t>
            </a:r>
            <a:r>
              <a:rPr lang="en-GB" sz="2400" dirty="0"/>
              <a:t>dependent on how well they answer the previous questions. Essentially, the computer adapts the test to suit your son or daughter.</a:t>
            </a:r>
          </a:p>
          <a:p>
            <a:endParaRPr lang="en-GB" sz="2400" dirty="0"/>
          </a:p>
          <a:p>
            <a:r>
              <a:rPr lang="en-GB" sz="2400" dirty="0"/>
              <a:t>Once the student has completed the test, they are then given a </a:t>
            </a:r>
            <a:r>
              <a:rPr lang="en-GB" sz="2400" b="1" dirty="0"/>
              <a:t>ZPD score </a:t>
            </a:r>
            <a:r>
              <a:rPr lang="en-GB" sz="2400" dirty="0"/>
              <a:t>by their teacher.</a:t>
            </a:r>
            <a:endParaRPr lang="en-GB" dirty="0"/>
          </a:p>
        </p:txBody>
      </p:sp>
      <p:pic>
        <p:nvPicPr>
          <p:cNvPr id="4098" name="Picture 2" descr="Image result for star te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325298"/>
            <a:ext cx="1549384" cy="138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63691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STAR tests work</a:t>
            </a:r>
            <a:endParaRPr lang="en-GB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492971"/>
            <a:ext cx="33147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7584" y="1556792"/>
            <a:ext cx="813923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GB" sz="2400" dirty="0">
                <a:solidFill>
                  <a:srgbClr val="0070C0"/>
                </a:solidFill>
              </a:rPr>
              <a:t>The </a:t>
            </a:r>
            <a:r>
              <a:rPr lang="en-GB" sz="2400" dirty="0" smtClean="0">
                <a:solidFill>
                  <a:srgbClr val="0070C0"/>
                </a:solidFill>
              </a:rPr>
              <a:t>pupil </a:t>
            </a:r>
            <a:r>
              <a:rPr lang="en-GB" sz="2400" u="sng" dirty="0">
                <a:solidFill>
                  <a:srgbClr val="0070C0"/>
                </a:solidFill>
              </a:rPr>
              <a:t>must  take their time. </a:t>
            </a:r>
            <a:r>
              <a:rPr lang="en-GB" sz="2400" dirty="0">
                <a:solidFill>
                  <a:srgbClr val="0070C0"/>
                </a:solidFill>
              </a:rPr>
              <a:t>It is recommended that each child should spend </a:t>
            </a:r>
            <a:r>
              <a:rPr lang="en-GB" sz="2400" b="1" u="sng" dirty="0">
                <a:solidFill>
                  <a:srgbClr val="0070C0"/>
                </a:solidFill>
              </a:rPr>
              <a:t>at least</a:t>
            </a:r>
            <a:r>
              <a:rPr lang="en-GB" sz="2400" dirty="0">
                <a:solidFill>
                  <a:srgbClr val="0070C0"/>
                </a:solidFill>
              </a:rPr>
              <a:t> </a:t>
            </a:r>
            <a:r>
              <a:rPr lang="en-GB" sz="2400" i="1" dirty="0">
                <a:solidFill>
                  <a:srgbClr val="0070C0"/>
                </a:solidFill>
              </a:rPr>
              <a:t>20 minutes</a:t>
            </a:r>
            <a:r>
              <a:rPr lang="en-GB" sz="2400" dirty="0">
                <a:solidFill>
                  <a:srgbClr val="0070C0"/>
                </a:solidFill>
              </a:rPr>
              <a:t> on their tests. Students are used to working quickly in timed conditions, but during a STAR test it is about concentration, focus and careful reading.</a:t>
            </a:r>
          </a:p>
          <a:p>
            <a:pPr marL="342900" indent="-342900">
              <a:buAutoNum type="arabicParenR"/>
            </a:pPr>
            <a:r>
              <a:rPr lang="en-GB" sz="2400" dirty="0" smtClean="0">
                <a:solidFill>
                  <a:srgbClr val="0070C0"/>
                </a:solidFill>
              </a:rPr>
              <a:t>Pupils</a:t>
            </a:r>
            <a:r>
              <a:rPr lang="en-GB" sz="2400" dirty="0" smtClean="0">
                <a:solidFill>
                  <a:srgbClr val="0070C0"/>
                </a:solidFill>
              </a:rPr>
              <a:t> </a:t>
            </a:r>
            <a:r>
              <a:rPr lang="en-GB" sz="2400" dirty="0">
                <a:solidFill>
                  <a:srgbClr val="0070C0"/>
                </a:solidFill>
              </a:rPr>
              <a:t>should not guess answers to questions. Instead, they should wait for the question to time out. This is to ensure the computer is not given a false impression of the </a:t>
            </a:r>
            <a:r>
              <a:rPr lang="en-GB" sz="2400" dirty="0" smtClean="0">
                <a:solidFill>
                  <a:srgbClr val="0070C0"/>
                </a:solidFill>
              </a:rPr>
              <a:t>child</a:t>
            </a:r>
            <a:r>
              <a:rPr lang="en-GB" sz="2400" dirty="0" smtClean="0">
                <a:solidFill>
                  <a:srgbClr val="0070C0"/>
                </a:solidFill>
              </a:rPr>
              <a:t>’s </a:t>
            </a:r>
            <a:r>
              <a:rPr lang="en-GB" sz="2400" dirty="0">
                <a:solidFill>
                  <a:srgbClr val="0070C0"/>
                </a:solidFill>
              </a:rPr>
              <a:t>reading ability. </a:t>
            </a:r>
          </a:p>
          <a:p>
            <a:pPr marL="342900" indent="-342900">
              <a:buAutoNum type="arabicParenR"/>
            </a:pPr>
            <a:r>
              <a:rPr lang="en-GB" sz="2400" dirty="0">
                <a:solidFill>
                  <a:srgbClr val="0070C0"/>
                </a:solidFill>
              </a:rPr>
              <a:t>Tests are done in exam conditions without any help from other </a:t>
            </a:r>
            <a:r>
              <a:rPr lang="en-GB" sz="2400" dirty="0" smtClean="0">
                <a:solidFill>
                  <a:srgbClr val="0070C0"/>
                </a:solidFill>
              </a:rPr>
              <a:t>pupil</a:t>
            </a:r>
            <a:r>
              <a:rPr lang="en-GB" sz="2400" dirty="0" smtClean="0">
                <a:solidFill>
                  <a:srgbClr val="0070C0"/>
                </a:solidFill>
              </a:rPr>
              <a:t>s </a:t>
            </a:r>
            <a:r>
              <a:rPr lang="en-GB" sz="2400" dirty="0">
                <a:solidFill>
                  <a:srgbClr val="0070C0"/>
                </a:solidFill>
              </a:rPr>
              <a:t>or the teacher. </a:t>
            </a:r>
            <a:endParaRPr lang="en-GB" sz="2400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335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521115"/>
            <a:ext cx="6686550" cy="576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826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075240" cy="625058"/>
          </a:xfrm>
        </p:spPr>
        <p:txBody>
          <a:bodyPr>
            <a:noAutofit/>
          </a:bodyPr>
          <a:lstStyle/>
          <a:p>
            <a:r>
              <a:rPr lang="en-GB" sz="3200" dirty="0"/>
              <a:t>A ZPD score is given to your child after completing the STAR test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111555" y="1772816"/>
            <a:ext cx="4824536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ZPD is two numbers that the </a:t>
            </a:r>
            <a:r>
              <a:rPr lang="en-GB" sz="2000" dirty="0" smtClean="0"/>
              <a:t>pupil</a:t>
            </a:r>
            <a:r>
              <a:rPr lang="en-GB" sz="2000" dirty="0" smtClean="0"/>
              <a:t> </a:t>
            </a:r>
            <a:r>
              <a:rPr lang="en-GB" sz="2000" dirty="0"/>
              <a:t>uses to choose their next reading book.</a:t>
            </a:r>
          </a:p>
          <a:p>
            <a:endParaRPr lang="en-GB" sz="2000" dirty="0"/>
          </a:p>
          <a:p>
            <a:r>
              <a:rPr lang="en-GB" sz="2000" dirty="0"/>
              <a:t>The lowest number is the lowest level of book the </a:t>
            </a:r>
            <a:r>
              <a:rPr lang="en-GB" sz="2000" dirty="0" smtClean="0"/>
              <a:t>pupil</a:t>
            </a:r>
            <a:r>
              <a:rPr lang="en-GB" sz="2000" dirty="0" smtClean="0"/>
              <a:t> </a:t>
            </a:r>
            <a:r>
              <a:rPr lang="en-GB" sz="2000" dirty="0"/>
              <a:t>should be choosing.</a:t>
            </a:r>
          </a:p>
          <a:p>
            <a:endParaRPr lang="en-GB" sz="2000" dirty="0"/>
          </a:p>
          <a:p>
            <a:r>
              <a:rPr lang="en-GB" sz="2000" dirty="0"/>
              <a:t>The highest number is the highest level of book the student should be choosing.</a:t>
            </a:r>
          </a:p>
          <a:p>
            <a:endParaRPr lang="en-GB" sz="2000" dirty="0"/>
          </a:p>
          <a:p>
            <a:endParaRPr lang="en-GB" sz="2000" dirty="0"/>
          </a:p>
          <a:p>
            <a:r>
              <a:rPr lang="en-GB" sz="2000" dirty="0"/>
              <a:t>A new STAR test takes place every half term, so students can see improvements in their reading ability, but also choose more challenging books. </a:t>
            </a:r>
          </a:p>
          <a:p>
            <a:endParaRPr lang="en-GB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1026104" y="1357317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3.2 – 4.6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6767" y="2188314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Lowest number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42600" y="2157610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Highest number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24" t="7507" r="14395" b="6966"/>
          <a:stretch/>
        </p:blipFill>
        <p:spPr bwMode="auto">
          <a:xfrm>
            <a:off x="1248547" y="4227552"/>
            <a:ext cx="1690255" cy="2036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4212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AR Quizzes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7584" y="1412776"/>
            <a:ext cx="78488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 quiz is different to a STAR test because students only take a quiz </a:t>
            </a:r>
            <a:r>
              <a:rPr lang="en-GB" b="1" u="sng" dirty="0"/>
              <a:t>after</a:t>
            </a:r>
            <a:r>
              <a:rPr lang="en-GB" dirty="0"/>
              <a:t> they have </a:t>
            </a:r>
            <a:r>
              <a:rPr lang="en-GB" i="1" dirty="0"/>
              <a:t>finished</a:t>
            </a:r>
            <a:r>
              <a:rPr lang="en-GB" dirty="0"/>
              <a:t> a book. </a:t>
            </a:r>
          </a:p>
          <a:p>
            <a:endParaRPr lang="en-GB" dirty="0"/>
          </a:p>
          <a:p>
            <a:r>
              <a:rPr lang="en-GB" dirty="0"/>
              <a:t>There are usually </a:t>
            </a:r>
            <a:r>
              <a:rPr lang="en-GB" dirty="0" smtClean="0"/>
              <a:t>between 5-</a:t>
            </a:r>
            <a:r>
              <a:rPr lang="en-GB" dirty="0" smtClean="0"/>
              <a:t>10 </a:t>
            </a:r>
            <a:r>
              <a:rPr lang="en-GB" dirty="0"/>
              <a:t>questions on the book that has been read</a:t>
            </a:r>
            <a:r>
              <a:rPr lang="en-GB" dirty="0" smtClean="0"/>
              <a:t>.  </a:t>
            </a:r>
            <a:r>
              <a:rPr lang="en-GB" dirty="0"/>
              <a:t>At the end of the quiz the </a:t>
            </a:r>
            <a:r>
              <a:rPr lang="en-GB" dirty="0" smtClean="0"/>
              <a:t>pupils</a:t>
            </a:r>
            <a:r>
              <a:rPr lang="en-GB" dirty="0" smtClean="0"/>
              <a:t> </a:t>
            </a:r>
            <a:r>
              <a:rPr lang="en-GB" dirty="0"/>
              <a:t>are given a percentage to show them how well they have done. </a:t>
            </a:r>
          </a:p>
          <a:p>
            <a:endParaRPr lang="en-GB" dirty="0"/>
          </a:p>
          <a:p>
            <a:r>
              <a:rPr lang="en-GB" dirty="0"/>
              <a:t>There are some important rules for taking quizzes:</a:t>
            </a:r>
          </a:p>
          <a:p>
            <a:endParaRPr lang="en-GB" dirty="0"/>
          </a:p>
          <a:p>
            <a:pPr marL="342900" indent="-342900"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The book the child is quizzed on </a:t>
            </a:r>
            <a:r>
              <a:rPr lang="en-GB" b="1" u="sng" dirty="0">
                <a:solidFill>
                  <a:srgbClr val="7030A0"/>
                </a:solidFill>
              </a:rPr>
              <a:t>must be a book they have read in the last two </a:t>
            </a:r>
            <a:r>
              <a:rPr lang="en-GB" b="1" u="sng" dirty="0" smtClean="0">
                <a:solidFill>
                  <a:srgbClr val="7030A0"/>
                </a:solidFill>
              </a:rPr>
              <a:t>days</a:t>
            </a:r>
            <a:r>
              <a:rPr lang="en-GB" dirty="0" smtClean="0">
                <a:solidFill>
                  <a:srgbClr val="7030A0"/>
                </a:solidFill>
              </a:rPr>
              <a:t>.  AR </a:t>
            </a:r>
            <a:r>
              <a:rPr lang="en-GB" dirty="0">
                <a:solidFill>
                  <a:srgbClr val="7030A0"/>
                </a:solidFill>
              </a:rPr>
              <a:t>is not a memory test but rather measuring reading ability.</a:t>
            </a:r>
          </a:p>
          <a:p>
            <a:pPr marL="342900" indent="-342900"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A student cannot take a quiz until they have read the entire text.</a:t>
            </a:r>
            <a:endParaRPr lang="en-GB" b="1" u="sng" dirty="0">
              <a:solidFill>
                <a:srgbClr val="7030A0"/>
              </a:solidFill>
            </a:endParaRPr>
          </a:p>
          <a:p>
            <a:pPr marL="342900" indent="-342900">
              <a:buAutoNum type="arabicParenR"/>
            </a:pPr>
            <a:r>
              <a:rPr lang="en-GB" dirty="0">
                <a:solidFill>
                  <a:srgbClr val="7030A0"/>
                </a:solidFill>
              </a:rPr>
              <a:t>Quizzes must be done individually, not with anyone’s help.</a:t>
            </a:r>
          </a:p>
          <a:p>
            <a:pPr marL="342900" indent="-34290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27984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79712" y="519906"/>
            <a:ext cx="5795962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“How much should my child read each day?”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1763688" y="1957388"/>
            <a:ext cx="68754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According to Renaissance Learning’s research, children who read </a:t>
            </a:r>
            <a:r>
              <a:rPr lang="en-GB" sz="2000" u="sng" dirty="0">
                <a:latin typeface="+mn-lt"/>
                <a:cs typeface="+mn-cs"/>
              </a:rPr>
              <a:t>at least</a:t>
            </a:r>
            <a:r>
              <a:rPr lang="en-GB" sz="2000" dirty="0">
                <a:latin typeface="+mn-lt"/>
                <a:cs typeface="+mn-cs"/>
              </a:rPr>
              <a:t> 20 minutes a day with a 90% comprehension rate on AR quizzes see the greatest </a:t>
            </a:r>
            <a:r>
              <a:rPr lang="en-GB" sz="2000" dirty="0" smtClean="0">
                <a:latin typeface="+mn-lt"/>
                <a:cs typeface="+mn-cs"/>
              </a:rPr>
              <a:t>gains in progress.</a:t>
            </a:r>
            <a:endParaRPr lang="en-GB" sz="2000" dirty="0">
              <a:latin typeface="+mn-lt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35696" y="3474332"/>
            <a:ext cx="677298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Therefore, your child should have </a:t>
            </a:r>
            <a:r>
              <a:rPr lang="en-GB" sz="2000" u="sng" dirty="0">
                <a:latin typeface="+mn-lt"/>
                <a:cs typeface="+mn-cs"/>
              </a:rPr>
              <a:t>at least </a:t>
            </a:r>
            <a:r>
              <a:rPr lang="en-GB" sz="2000" dirty="0">
                <a:latin typeface="+mn-lt"/>
                <a:cs typeface="+mn-cs"/>
              </a:rPr>
              <a:t>20 minutes set aside for reading during day. </a:t>
            </a:r>
            <a:endParaRPr lang="en-GB" sz="2000" dirty="0" smtClean="0">
              <a:latin typeface="+mn-lt"/>
              <a:cs typeface="+mn-cs"/>
            </a:endParaRPr>
          </a:p>
          <a:p>
            <a:pPr>
              <a:defRPr/>
            </a:pPr>
            <a:endParaRPr lang="en-GB" sz="2000" dirty="0" smtClean="0">
              <a:latin typeface="+mn-lt"/>
              <a:cs typeface="+mn-cs"/>
            </a:endParaRPr>
          </a:p>
          <a:p>
            <a:pPr>
              <a:defRPr/>
            </a:pPr>
            <a:r>
              <a:rPr lang="en-GB" sz="2000" dirty="0" smtClean="0"/>
              <a:t>Teachers expect children to be reading for 20 minutes as daily homework. </a:t>
            </a:r>
            <a:r>
              <a:rPr lang="en-GB" sz="2000" dirty="0"/>
              <a:t> </a:t>
            </a:r>
            <a:r>
              <a:rPr lang="en-GB" sz="2000" dirty="0" smtClean="0"/>
              <a:t>Parents should monitor this and sign their reading record. </a:t>
            </a:r>
            <a:endParaRPr lang="en-GB" sz="2000" dirty="0">
              <a:latin typeface="+mn-lt"/>
              <a:cs typeface="+mn-cs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368" y="0"/>
            <a:ext cx="1176853" cy="12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10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1413" y="1916113"/>
            <a:ext cx="6264275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As with anything, performance improves with practice.  </a:t>
            </a:r>
          </a:p>
        </p:txBody>
      </p:sp>
      <p:sp>
        <p:nvSpPr>
          <p:cNvPr id="5" name="Rectangle 4"/>
          <p:cNvSpPr/>
          <p:nvPr/>
        </p:nvSpPr>
        <p:spPr>
          <a:xfrm>
            <a:off x="2627784" y="709248"/>
            <a:ext cx="45357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“How can I help?”</a:t>
            </a:r>
          </a:p>
        </p:txBody>
      </p:sp>
      <p:sp>
        <p:nvSpPr>
          <p:cNvPr id="6" name="Rectangle 5"/>
          <p:cNvSpPr/>
          <p:nvPr/>
        </p:nvSpPr>
        <p:spPr>
          <a:xfrm>
            <a:off x="2411413" y="2622550"/>
            <a:ext cx="6264275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Encourage your child to read at home.</a:t>
            </a:r>
          </a:p>
        </p:txBody>
      </p:sp>
      <p:sp>
        <p:nvSpPr>
          <p:cNvPr id="7" name="Rectangle 6"/>
          <p:cNvSpPr/>
          <p:nvPr/>
        </p:nvSpPr>
        <p:spPr>
          <a:xfrm>
            <a:off x="2411412" y="3121600"/>
            <a:ext cx="62642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Create a culture of reading in your household by reading with your child, starting a home library, visiting your local library, charity shop or bookshop on a regular basis and by letting your child see you reading.  </a:t>
            </a:r>
          </a:p>
        </p:txBody>
      </p:sp>
      <p:sp>
        <p:nvSpPr>
          <p:cNvPr id="8" name="Rectangle 7"/>
          <p:cNvSpPr/>
          <p:nvPr/>
        </p:nvSpPr>
        <p:spPr>
          <a:xfrm>
            <a:off x="2411412" y="4581128"/>
            <a:ext cx="62642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When reading with your child stop and ask questions to be sure your child comprehends what they have read and in general make a habit of discussing books that each of you has read.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368" y="0"/>
            <a:ext cx="1176853" cy="12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29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916238" y="692150"/>
            <a:ext cx="5722937" cy="10779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How will I know how my child is doing?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6000" y="1973263"/>
            <a:ext cx="635317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You can access your child’s AR information in Renaissance Place Home Connect from any web-enabled computer.</a:t>
            </a:r>
          </a:p>
        </p:txBody>
      </p:sp>
      <p:sp>
        <p:nvSpPr>
          <p:cNvPr id="6" name="Rectangle 5"/>
          <p:cNvSpPr/>
          <p:nvPr/>
        </p:nvSpPr>
        <p:spPr>
          <a:xfrm>
            <a:off x="3851275" y="3001963"/>
            <a:ext cx="47879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Once in the programme, you can view your child’s progress towards targets, points and books read. </a:t>
            </a:r>
          </a:p>
        </p:txBody>
      </p:sp>
      <p:sp>
        <p:nvSpPr>
          <p:cNvPr id="7" name="Rectangle 6"/>
          <p:cNvSpPr/>
          <p:nvPr/>
        </p:nvSpPr>
        <p:spPr>
          <a:xfrm>
            <a:off x="3836988" y="4037013"/>
            <a:ext cx="4787900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You can also access AR </a:t>
            </a:r>
            <a:r>
              <a:rPr lang="en-GB" sz="2000" dirty="0" err="1">
                <a:latin typeface="+mn-lt"/>
                <a:cs typeface="+mn-cs"/>
              </a:rPr>
              <a:t>BookFinder</a:t>
            </a:r>
            <a:r>
              <a:rPr lang="en-GB" sz="2000" dirty="0">
                <a:latin typeface="+mn-lt"/>
                <a:cs typeface="+mn-cs"/>
              </a:rPr>
              <a:t> to search for titles of interest.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924300" y="4762500"/>
            <a:ext cx="4714875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You can only access information about your own child.</a:t>
            </a:r>
          </a:p>
        </p:txBody>
      </p:sp>
      <p:pic>
        <p:nvPicPr>
          <p:cNvPr id="1127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78" y="3056160"/>
            <a:ext cx="2691044" cy="26697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368" y="0"/>
            <a:ext cx="1176853" cy="12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05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742359"/>
          </a:xfrm>
        </p:spPr>
        <p:txBody>
          <a:bodyPr>
            <a:normAutofit/>
          </a:bodyPr>
          <a:lstStyle/>
          <a:p>
            <a:r>
              <a:rPr lang="en-GB" sz="4000" dirty="0" smtClean="0"/>
              <a:t>How to use Home Connect</a:t>
            </a:r>
            <a:endParaRPr lang="en-GB" sz="40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43608" y="1124744"/>
            <a:ext cx="2548905" cy="3619500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Copy the link to get to the Home Connect Website.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Enter your login details. </a:t>
            </a:r>
            <a:endParaRPr lang="en-GB" dirty="0"/>
          </a:p>
        </p:txBody>
      </p:sp>
      <p:sp>
        <p:nvSpPr>
          <p:cNvPr id="8" name="Right Arrow 7"/>
          <p:cNvSpPr/>
          <p:nvPr/>
        </p:nvSpPr>
        <p:spPr>
          <a:xfrm>
            <a:off x="1048679" y="2962892"/>
            <a:ext cx="3024336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8127" y="1672842"/>
            <a:ext cx="4727549" cy="2796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20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231" y="116632"/>
            <a:ext cx="6067940" cy="626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 flipH="1" flipV="1">
            <a:off x="7164288" y="2420888"/>
            <a:ext cx="864096" cy="7200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8100392" y="2132856"/>
            <a:ext cx="93610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Last book read and quizzed on. Include % correct and points earned from book.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3882" y="1700808"/>
            <a:ext cx="115212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Average quiz score</a:t>
            </a:r>
          </a:p>
          <a:p>
            <a:endParaRPr lang="en-GB" dirty="0"/>
          </a:p>
          <a:p>
            <a:r>
              <a:rPr lang="en-GB" dirty="0"/>
              <a:t>Points earned</a:t>
            </a:r>
          </a:p>
          <a:p>
            <a:endParaRPr lang="en-GB" dirty="0"/>
          </a:p>
          <a:p>
            <a:r>
              <a:rPr lang="en-GB" dirty="0"/>
              <a:t>Average book level.</a:t>
            </a:r>
          </a:p>
        </p:txBody>
      </p:sp>
    </p:spTree>
    <p:extLst>
      <p:ext uri="{BB962C8B-B14F-4D97-AF65-F5344CB8AC3E}">
        <p14:creationId xmlns:p14="http://schemas.microsoft.com/office/powerpoint/2010/main" val="23566805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31631"/>
            <a:ext cx="7515225" cy="5981700"/>
          </a:xfrm>
          <a:prstGeom prst="rect">
            <a:avLst/>
          </a:prstGeom>
        </p:spPr>
      </p:pic>
      <p:sp>
        <p:nvSpPr>
          <p:cNvPr id="3" name="Up Arrow 2"/>
          <p:cNvSpPr/>
          <p:nvPr/>
        </p:nvSpPr>
        <p:spPr>
          <a:xfrm>
            <a:off x="6732240" y="5661248"/>
            <a:ext cx="432048" cy="98072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3779912" y="6151612"/>
            <a:ext cx="2952328" cy="5897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Click here to see what your child has been reading.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6660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85964"/>
            <a:ext cx="7458075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116632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Your child’s bookshelf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123728" y="5877272"/>
            <a:ext cx="5184576" cy="7920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You can click on each book to see how well your child achieved.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44223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11413" y="620713"/>
            <a:ext cx="6337300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dirty="0">
                <a:latin typeface="+mn-lt"/>
                <a:cs typeface="+mn-cs"/>
              </a:rPr>
              <a:t>Can a child who is not a strong reader still use Accelerated Reader? </a:t>
            </a:r>
          </a:p>
        </p:txBody>
      </p:sp>
      <p:sp>
        <p:nvSpPr>
          <p:cNvPr id="5" name="Rectangle 4"/>
          <p:cNvSpPr/>
          <p:nvPr/>
        </p:nvSpPr>
        <p:spPr>
          <a:xfrm>
            <a:off x="2430463" y="2189163"/>
            <a:ext cx="6173787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Accelerated Reader helps all children become better readers from pupil, regardless of initial ability.</a:t>
            </a:r>
          </a:p>
        </p:txBody>
      </p:sp>
      <p:sp>
        <p:nvSpPr>
          <p:cNvPr id="6" name="Rectangle 5"/>
          <p:cNvSpPr/>
          <p:nvPr/>
        </p:nvSpPr>
        <p:spPr>
          <a:xfrm>
            <a:off x="2393951" y="2852876"/>
            <a:ext cx="6192837" cy="70802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When children read books at their appropriate level, they experience success.  </a:t>
            </a:r>
          </a:p>
        </p:txBody>
      </p:sp>
      <p:sp>
        <p:nvSpPr>
          <p:cNvPr id="7" name="Rectangle 6"/>
          <p:cNvSpPr/>
          <p:nvPr/>
        </p:nvSpPr>
        <p:spPr>
          <a:xfrm>
            <a:off x="2430463" y="3515141"/>
            <a:ext cx="6175375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+mn-cs"/>
              </a:rPr>
              <a:t>Furthermore, teachers work with children to set appropriate targets based on each child’s reading level. 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2555776" y="4964972"/>
            <a:ext cx="4768156" cy="16561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Key questions to help improve your child’s reading:</a:t>
            </a:r>
          </a:p>
          <a:p>
            <a:pPr algn="ctr"/>
            <a:endParaRPr lang="en-GB" dirty="0" smtClean="0"/>
          </a:p>
          <a:p>
            <a:pPr algn="ctr"/>
            <a:r>
              <a:rPr lang="en-GB" dirty="0" smtClean="0"/>
              <a:t>Does it look right?</a:t>
            </a:r>
          </a:p>
          <a:p>
            <a:pPr algn="ctr"/>
            <a:r>
              <a:rPr lang="en-GB" dirty="0" smtClean="0"/>
              <a:t>Does it sound right?</a:t>
            </a:r>
          </a:p>
          <a:p>
            <a:pPr algn="ctr"/>
            <a:r>
              <a:rPr lang="en-GB" dirty="0" smtClean="0"/>
              <a:t>Does it make sense?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0798"/>
            <a:ext cx="1176853" cy="125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9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814367"/>
          </a:xfrm>
        </p:spPr>
        <p:txBody>
          <a:bodyPr>
            <a:normAutofit/>
          </a:bodyPr>
          <a:lstStyle/>
          <a:p>
            <a:r>
              <a:rPr lang="en-GB" dirty="0" smtClean="0"/>
              <a:t>Book Finder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1412776"/>
            <a:ext cx="7633742" cy="4466817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In google, search for ‘Accelerated Reader Book Finder’</a:t>
            </a:r>
          </a:p>
          <a:p>
            <a:pPr marL="0" indent="0">
              <a:buNone/>
            </a:pPr>
            <a:r>
              <a:rPr lang="en-GB" dirty="0" smtClean="0"/>
              <a:t>Click parent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8758" y="2564904"/>
            <a:ext cx="7280133" cy="4182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3555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33611"/>
            <a:ext cx="8352928" cy="360040"/>
          </a:xfrm>
        </p:spPr>
        <p:txBody>
          <a:bodyPr>
            <a:noAutofit/>
          </a:bodyPr>
          <a:lstStyle/>
          <a:p>
            <a:r>
              <a:rPr lang="en-GB" sz="2800" dirty="0" smtClean="0"/>
              <a:t>Type in the title of your home book to find out what level it is.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8758" y="1628800"/>
            <a:ext cx="7633742" cy="4250793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639" y="2636912"/>
            <a:ext cx="3620574" cy="20140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1072" y="1509230"/>
            <a:ext cx="4493127" cy="53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9983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Progress in 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1866" y="2060848"/>
            <a:ext cx="7633742" cy="403244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If a child can read 96% or more of a book correctly = Easy for them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a child can read 90%-95% of a book correctly  = Instructional Level (This is ideal and where they learn and improve.)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If a child reads 89% or less of a book correctly = Hard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1907704" y="5085184"/>
            <a:ext cx="5472608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To make progress in reading we need our pupils to be passing their quizzes at 85%+</a:t>
            </a:r>
          </a:p>
          <a:p>
            <a:pPr algn="ctr"/>
            <a:r>
              <a:rPr lang="en-GB" dirty="0" smtClean="0"/>
              <a:t>By reading with your child you can help them to achieve this target.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4201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886375"/>
          </a:xfrm>
        </p:spPr>
        <p:txBody>
          <a:bodyPr>
            <a:normAutofit/>
          </a:bodyPr>
          <a:lstStyle/>
          <a:p>
            <a:r>
              <a:rPr lang="en-GB" sz="4000" dirty="0" smtClean="0"/>
              <a:t>When to move up a book level</a:t>
            </a:r>
            <a:endParaRPr lang="en-GB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988840"/>
            <a:ext cx="824530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117053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968</TotalTime>
  <Words>1013</Words>
  <Application>Microsoft Office PowerPoint</Application>
  <PresentationFormat>On-screen Show (4:3)</PresentationFormat>
  <Paragraphs>94</Paragraphs>
  <Slides>19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Gill Sans MT</vt:lpstr>
      <vt:lpstr>Impact</vt:lpstr>
      <vt:lpstr>Badge</vt:lpstr>
      <vt:lpstr>Accelerated Reader: A Guide for Parents</vt:lpstr>
      <vt:lpstr>PowerPoint Presentation</vt:lpstr>
      <vt:lpstr>How it works…</vt:lpstr>
      <vt:lpstr>How STAR tests work</vt:lpstr>
      <vt:lpstr>PowerPoint Presentation</vt:lpstr>
      <vt:lpstr>A ZPD score is given to your child after completing the STAR test</vt:lpstr>
      <vt:lpstr>AR Quizzes</vt:lpstr>
      <vt:lpstr>PowerPoint Presentation</vt:lpstr>
      <vt:lpstr>PowerPoint Presentation</vt:lpstr>
      <vt:lpstr>PowerPoint Presentation</vt:lpstr>
      <vt:lpstr>How to use Home Connect</vt:lpstr>
      <vt:lpstr>PowerPoint Presentation</vt:lpstr>
      <vt:lpstr>PowerPoint Presentation</vt:lpstr>
      <vt:lpstr>PowerPoint Presentation</vt:lpstr>
      <vt:lpstr>PowerPoint Presentation</vt:lpstr>
      <vt:lpstr>Book Finder</vt:lpstr>
      <vt:lpstr>Type in the title of your home book to find out what level it is. </vt:lpstr>
      <vt:lpstr>Progress in Reading</vt:lpstr>
      <vt:lpstr>When to move up a book level</vt:lpstr>
    </vt:vector>
  </TitlesOfParts>
  <Company>Birmingham BSF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 Wassell</dc:creator>
  <cp:lastModifiedBy>Helen Abell</cp:lastModifiedBy>
  <cp:revision>26</cp:revision>
  <dcterms:created xsi:type="dcterms:W3CDTF">2017-01-16T09:59:25Z</dcterms:created>
  <dcterms:modified xsi:type="dcterms:W3CDTF">2019-10-17T14:08:01Z</dcterms:modified>
</cp:coreProperties>
</file>